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3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18445-A7BD-40FD-B4D6-EE62AEE0B9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316A5-E32F-47F5-A955-78DAA7A3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Discrete rank one case is trickier as it</a:t>
            </a:r>
            <a:r>
              <a:rPr lang="en-US" baseline="0" dirty="0" smtClean="0"/>
              <a:t> isn’t a value group in M, but one can devise places in M that restrict to </a:t>
            </a:r>
            <a:r>
              <a:rPr lang="en-US" baseline="0" dirty="0" err="1" smtClean="0"/>
              <a:t>d.r.o</a:t>
            </a:r>
            <a:r>
              <a:rPr lang="en-US" baseline="0" dirty="0" smtClean="0"/>
              <a:t>. on R(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take </a:t>
            </a:r>
            <a:r>
              <a:rPr lang="en-US" dirty="0" err="1" smtClean="0"/>
              <a:t>q_k</a:t>
            </a:r>
            <a:r>
              <a:rPr lang="en-US" dirty="0" smtClean="0"/>
              <a:t> </a:t>
            </a:r>
            <a:r>
              <a:rPr lang="en-US" baseline="0" dirty="0" smtClean="0"/>
              <a:t> &gt;= q- , </a:t>
            </a:r>
            <a:r>
              <a:rPr lang="en-US" baseline="0" dirty="0" err="1" smtClean="0"/>
              <a:t>q_k</a:t>
            </a:r>
            <a:r>
              <a:rPr lang="en-US" baseline="0" dirty="0" smtClean="0"/>
              <a:t> &gt;= q+, </a:t>
            </a:r>
            <a:r>
              <a:rPr lang="en-US" baseline="0" dirty="0" err="1" smtClean="0"/>
              <a:t>q_k</a:t>
            </a:r>
            <a:r>
              <a:rPr lang="en-US" baseline="0" smtClean="0"/>
              <a:t> &gt; q+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note</a:t>
            </a:r>
            <a:r>
              <a:rPr lang="en-US" baseline="0" dirty="0" smtClean="0"/>
              <a:t> the “M” notation</a:t>
            </a:r>
          </a:p>
          <a:p>
            <a:r>
              <a:rPr lang="en-US" baseline="0" dirty="0" smtClean="0"/>
              <a:t>Franz-Viktor </a:t>
            </a:r>
            <a:r>
              <a:rPr lang="en-US" baseline="0" dirty="0" smtClean="0"/>
              <a:t>on containing torus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“isomorphism” means </a:t>
            </a:r>
            <a:r>
              <a:rPr lang="en-US" dirty="0" err="1" smtClean="0"/>
              <a:t>iso</a:t>
            </a:r>
            <a:r>
              <a:rPr lang="en-US" dirty="0" smtClean="0"/>
              <a:t> of ordered groups</a:t>
            </a:r>
          </a:p>
          <a:p>
            <a:r>
              <a:rPr lang="en-US" dirty="0" smtClean="0"/>
              <a:t>Fractal</a:t>
            </a:r>
            <a:r>
              <a:rPr lang="en-US" baseline="0" dirty="0" smtClean="0"/>
              <a:t> character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Fibers are homeomorphic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automorphisms</a:t>
            </a:r>
            <a:r>
              <a:rPr lang="en-US" baseline="0" dirty="0" smtClean="0"/>
              <a:t> of R(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Brown(72)</a:t>
            </a:r>
            <a:r>
              <a:rPr lang="en-US" baseline="0" dirty="0" smtClean="0"/>
              <a:t> of course does much more than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think of the q’s as lying in the group </a:t>
            </a:r>
            <a:r>
              <a:rPr lang="en-US" dirty="0" err="1" smtClean="0"/>
              <a:t>ZxRxZ</a:t>
            </a:r>
            <a:endParaRPr lang="en-US" dirty="0" smtClean="0"/>
          </a:p>
          <a:p>
            <a:r>
              <a:rPr lang="en-US" dirty="0" smtClean="0"/>
              <a:t>The q’s</a:t>
            </a:r>
            <a:r>
              <a:rPr lang="en-US" baseline="0" dirty="0" smtClean="0"/>
              <a:t> should be thought of as values in the value group, the theta’s in the residue field.</a:t>
            </a:r>
            <a:endParaRPr lang="en-US" dirty="0" smtClean="0"/>
          </a:p>
          <a:p>
            <a:r>
              <a:rPr lang="en-US" dirty="0" smtClean="0"/>
              <a:t>Do not confuse</a:t>
            </a:r>
            <a:r>
              <a:rPr lang="en-US" baseline="0" dirty="0" smtClean="0"/>
              <a:t> with places on rings allowing </a:t>
            </a:r>
            <a:r>
              <a:rPr lang="en-US" baseline="0" dirty="0" smtClean="0">
                <a:sym typeface="Symbol"/>
              </a:rPr>
              <a:t> as a value.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accumulates length of sequence</a:t>
            </a:r>
          </a:p>
          <a:p>
            <a:r>
              <a:rPr lang="en-US" baseline="0" dirty="0" smtClean="0"/>
              <a:t>Gamma accumulates value group (generated by 1 and the q’s)</a:t>
            </a:r>
          </a:p>
          <a:p>
            <a:r>
              <a:rPr lang="en-US" baseline="0" dirty="0" smtClean="0"/>
              <a:t>Initializing e_-1 q_-1 just means there is no restriction on q_0</a:t>
            </a:r>
          </a:p>
          <a:p>
            <a:r>
              <a:rPr lang="en-US" baseline="0" dirty="0" smtClean="0"/>
              <a:t>Process either stops with </a:t>
            </a:r>
            <a:r>
              <a:rPr lang="en-US" baseline="0" dirty="0" err="1" smtClean="0"/>
              <a:t>nonrational</a:t>
            </a:r>
            <a:r>
              <a:rPr lang="en-US" baseline="0" dirty="0" smtClean="0"/>
              <a:t> q and theta = 0 or goes on forever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 punches q into gamma”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labelling on the circle is motivated</a:t>
            </a:r>
            <a:r>
              <a:rPr lang="en-US" baseline="0" dirty="0" smtClean="0"/>
              <a:t> by topological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16A5-E32F-47F5-A955-78DAA7A3A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F1C174-12DF-406E-B501-4F0CA3348AE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E46C8A7-D5B4-4525-8757-58B92FD56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Space of Real Places of ℝ(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 Brown</a:t>
            </a:r>
          </a:p>
          <a:p>
            <a:r>
              <a:rPr lang="en-US" dirty="0" smtClean="0"/>
              <a:t>Jon </a:t>
            </a:r>
            <a:r>
              <a:rPr lang="en-US" dirty="0" err="1" smtClean="0"/>
              <a:t>Merzel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picture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set of possible pairs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can be pictured as follows:</a:t>
                </a:r>
              </a:p>
              <a:p>
                <a:r>
                  <a:rPr lang="en-US" dirty="0" smtClean="0"/>
                  <a:t>Break the real line at a rational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join the two rays with a circle.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7" y="2324100"/>
            <a:ext cx="456155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Do this at </a:t>
                </a:r>
                <a:r>
                  <a:rPr lang="en-US" u="sng" dirty="0" smtClean="0"/>
                  <a:t>every</a:t>
                </a:r>
                <a:r>
                  <a:rPr lang="en-US" dirty="0" smtClean="0"/>
                  <a:t> rational, and put in points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to get the bubble line.</a:t>
                </a:r>
              </a:p>
              <a:p>
                <a:r>
                  <a:rPr lang="en-US" dirty="0" smtClean="0"/>
                  <a:t>Now, how to picture a sequence of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)’s.</a:t>
                </a:r>
              </a:p>
              <a:p>
                <a:r>
                  <a:rPr lang="en-US" dirty="0" smtClean="0"/>
                  <a:t>Each 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with rational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has a minimum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, namely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Make that the first point of a new bubble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431" r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" y="990600"/>
            <a:ext cx="75930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90600" y="914400"/>
                <a:ext cx="7024744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sequence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,17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,−2</m:t>
                            </m:r>
                            <m:r>
                              <m:rPr>
                                <m:nor/>
                              </m:rPr>
                              <a:rPr lang="el-GR" dirty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,0)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0600" y="914400"/>
                <a:ext cx="7024744" cy="1143000"/>
              </a:xfrm>
              <a:blipFill rotWithShape="1">
                <a:blip r:embed="rId2"/>
                <a:stretch>
                  <a:fillRect l="-2691" t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7327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dirty="0" smtClean="0"/>
              <a:t>The infinite bedspring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5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points of 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Finite sequences corresponding to points of M can be pictured (uniquely) as points on the infinite bedspring.</a:t>
            </a:r>
          </a:p>
          <a:p>
            <a:r>
              <a:rPr lang="en-US" dirty="0" smtClean="0"/>
              <a:t>Infinite sequences corresponding to points of M can be visualized (uniquely) as infinite “paths” through the infinite bedspring. </a:t>
            </a:r>
          </a:p>
          <a:p>
            <a:r>
              <a:rPr lang="en-US" dirty="0" smtClean="0"/>
              <a:t>The topology on the bedspring (induced by the </a:t>
            </a:r>
            <a:r>
              <a:rPr lang="en-US" dirty="0" err="1" smtClean="0"/>
              <a:t>Harrision</a:t>
            </a:r>
            <a:r>
              <a:rPr lang="en-US" dirty="0" smtClean="0"/>
              <a:t> topology via the bijection) is a little technical.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connectedness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keep only the top or bottom half of each circle, the “half-bubble line” becomes a linearly ordered set, and the induced topology is the order topology.  </a:t>
            </a:r>
          </a:p>
          <a:p>
            <a:r>
              <a:rPr lang="en-US" dirty="0" smtClean="0"/>
              <a:t>With that topology, the half-bubble line is homeomorphic to a closed interval on the real line.</a:t>
            </a:r>
          </a:p>
          <a:p>
            <a:r>
              <a:rPr lang="en-US" dirty="0" smtClean="0"/>
              <a:t>Stitching together pieces corresponding to closed intervals gives us paths.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topology on the space of sequences has the following property:</a:t>
                </a:r>
              </a:p>
              <a:p>
                <a:r>
                  <a:rPr lang="en-US" dirty="0" smtClean="0"/>
                  <a:t>Given any nonempty open set, there is a </a:t>
                </a:r>
                <a:r>
                  <a:rPr lang="en-US" sz="2400" kern="1200" dirty="0" smtClean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finite sequence 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 kern="12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 kern="12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US" sz="2400" b="0" i="1" kern="120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lang="en-US" sz="2400" b="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with rational</a:t>
                </a:r>
                <a:r>
                  <a:rPr lang="en-US" sz="2400" kern="1200" dirty="0" smtClean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lang="en-US" sz="2400" i="1" kern="120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’s </a:t>
                </a:r>
                <a:r>
                  <a:rPr lang="en-US" sz="2400" kern="1200" dirty="0" smtClean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rPr>
                  <a:t>such that every admissible sequence beginning with S is in the open set.</a:t>
                </a:r>
              </a:p>
              <a:p>
                <a:r>
                  <a:rPr lang="en-US" dirty="0" smtClean="0"/>
                  <a:t>Freedom choosing q’s &amp; q’s generate </a:t>
                </a:r>
                <a:r>
                  <a:rPr lang="el-GR" dirty="0" smtClean="0">
                    <a:latin typeface="Cambria Math"/>
                    <a:ea typeface="Cambria Math"/>
                  </a:rPr>
                  <a:t>Γ</a:t>
                </a:r>
                <a:r>
                  <a:rPr lang="en-US" dirty="0" smtClean="0">
                    <a:latin typeface="Cambria Math"/>
                    <a:ea typeface="Cambria Math"/>
                  </a:rPr>
                  <a:t>.</a:t>
                </a:r>
              </a:p>
              <a:p>
                <a:r>
                  <a:rPr lang="en-US" dirty="0" smtClean="0">
                    <a:ea typeface="Cambria Math"/>
                  </a:rPr>
                  <a:t>Make sure valuation restricts properly.</a:t>
                </a:r>
                <a:endParaRPr lang="en-US" sz="2400" kern="1200" dirty="0" smtClean="0">
                  <a:solidFill>
                    <a:schemeClr val="tx2"/>
                  </a:solidFill>
                  <a:effectLst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M(ℝ(</a:t>
            </a:r>
            <a:r>
              <a:rPr lang="en-US" dirty="0" err="1" smtClean="0"/>
              <a:t>x,y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Weakest topology making evaluation maps continuous</a:t>
            </a:r>
          </a:p>
          <a:p>
            <a:r>
              <a:rPr lang="en-US" dirty="0" err="1" smtClean="0"/>
              <a:t>Subbasic</a:t>
            </a:r>
            <a:r>
              <a:rPr lang="en-US" dirty="0" smtClean="0"/>
              <a:t> </a:t>
            </a:r>
            <a:r>
              <a:rPr lang="en-US" smtClean="0"/>
              <a:t>“</a:t>
            </a:r>
            <a:r>
              <a:rPr lang="en-US" smtClean="0"/>
              <a:t>Harrison” </a:t>
            </a:r>
            <a:r>
              <a:rPr lang="en-US" smtClean="0"/>
              <a:t>sets </a:t>
            </a:r>
            <a:r>
              <a:rPr lang="en-US" dirty="0" smtClean="0"/>
              <a:t>of the </a:t>
            </a:r>
            <a:r>
              <a:rPr lang="en-US" smtClean="0"/>
              <a:t>form </a:t>
            </a:r>
            <a:endParaRPr lang="en-US" smtClean="0"/>
          </a:p>
          <a:p>
            <a:pPr marL="68580" indent="0">
              <a:buNone/>
            </a:pPr>
            <a:r>
              <a:rPr lang="en-US" smtClean="0"/>
              <a:t>{</a:t>
            </a:r>
            <a:r>
              <a:rPr lang="en-US" dirty="0" smtClean="0">
                <a:sym typeface="Symbol"/>
              </a:rPr>
              <a:t>: (f)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∊(0, ∞)} </a:t>
            </a:r>
            <a:r>
              <a:rPr lang="en-US" dirty="0" smtClean="0">
                <a:ea typeface="Cambria Math"/>
                <a:sym typeface="Symbol"/>
              </a:rPr>
              <a:t>where f</a:t>
            </a:r>
            <a:r>
              <a:rPr lang="en-US" dirty="0">
                <a:latin typeface="Cambria Math"/>
                <a:ea typeface="Cambria Math"/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∊ </a:t>
            </a:r>
            <a:r>
              <a:rPr lang="en-US" dirty="0" smtClean="0"/>
              <a:t>ℝ(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Well-known: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err="1" smtClean="0"/>
              <a:t>Hausdorff</a:t>
            </a:r>
            <a:endParaRPr lang="en-US" dirty="0" smtClean="0"/>
          </a:p>
          <a:p>
            <a:pPr lvl="1"/>
            <a:r>
              <a:rPr lang="en-US" dirty="0" smtClean="0"/>
              <a:t>Connected</a:t>
            </a:r>
          </a:p>
          <a:p>
            <a:r>
              <a:rPr lang="en-US" dirty="0" smtClean="0"/>
              <a:t>Contains torus???  Disk???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Self-similarity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Look at all sequences with common start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with rational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and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fixed.</a:t>
                </a:r>
              </a:p>
              <a:p>
                <a:pPr lvl="8"/>
                <a:r>
                  <a:rPr lang="en-US" dirty="0"/>
                  <a:t> </a:t>
                </a:r>
                <a:r>
                  <a:rPr lang="en-US" dirty="0" smtClean="0"/>
                  <a:t>           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6640"/>
            <a:ext cx="4089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672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all look the same!</a:t>
            </a:r>
          </a:p>
          <a:p>
            <a:r>
              <a:rPr lang="en-US" dirty="0" smtClean="0"/>
              <a:t>(Checking the topology is a messy case-by-case computation)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the bijection between the set of </a:t>
            </a:r>
            <a:r>
              <a:rPr lang="en-US" dirty="0" err="1" smtClean="0"/>
              <a:t>legitmate</a:t>
            </a:r>
            <a:r>
              <a:rPr lang="en-US" dirty="0" smtClean="0"/>
              <a:t> signatures and M, this </a:t>
            </a:r>
            <a:r>
              <a:rPr lang="en-US" dirty="0"/>
              <a:t>set </a:t>
            </a:r>
            <a:r>
              <a:rPr lang="en-US" dirty="0" smtClean="0"/>
              <a:t>of signatures corresponds to a certain </a:t>
            </a:r>
            <a:r>
              <a:rPr lang="en-US" dirty="0" err="1" smtClean="0"/>
              <a:t>subbasic</a:t>
            </a:r>
            <a:r>
              <a:rPr lang="en-US" dirty="0" smtClean="0"/>
              <a:t> open set, determined by a choice of an irreducible polynomial and a sufficiently large rational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bijection can be established via “strict systems”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Closely related to the “saturated distinguished chains” of </a:t>
            </a:r>
            <a:r>
              <a:rPr lang="en-US" dirty="0" err="1" smtClean="0"/>
              <a:t>Popescu</a:t>
            </a:r>
            <a:r>
              <a:rPr lang="en-US" dirty="0" smtClean="0"/>
              <a:t>, </a:t>
            </a:r>
            <a:r>
              <a:rPr lang="en-US" dirty="0" err="1" smtClean="0"/>
              <a:t>Khanduja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Our results: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space is actually path </a:t>
            </a:r>
            <a:r>
              <a:rPr lang="en-US" dirty="0" smtClean="0"/>
              <a:t>connected.</a:t>
            </a:r>
          </a:p>
          <a:p>
            <a:r>
              <a:rPr lang="en-US" dirty="0" smtClean="0"/>
              <a:t>For </a:t>
            </a:r>
            <a:r>
              <a:rPr lang="en-US" dirty="0"/>
              <a:t>each (isomorphism class of) value group, the set of all corresponding places is </a:t>
            </a:r>
            <a:r>
              <a:rPr lang="en-US" dirty="0" smtClean="0"/>
              <a:t>dense.</a:t>
            </a:r>
          </a:p>
          <a:p>
            <a:r>
              <a:rPr lang="en-US" dirty="0" smtClean="0"/>
              <a:t>Some </a:t>
            </a:r>
            <a:r>
              <a:rPr lang="en-US" dirty="0"/>
              <a:t>large collections of mutually homeomorphic subspaces are identified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ea typeface="Cambria Math"/>
                      </a:rPr>
                      <m:t>let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be the </a:t>
                </a:r>
                <a:r>
                  <a:rPr lang="en-US" dirty="0"/>
                  <a:t>place corresponding to the composition of the place </a:t>
                </a:r>
                <a:r>
                  <a:rPr lang="en-US" dirty="0" smtClean="0"/>
                  <a:t>y</a:t>
                </a:r>
                <a:r>
                  <a:rPr lang="en-US" dirty="0" smtClean="0">
                    <a:latin typeface="Cambria Math"/>
                    <a:ea typeface="Cambria Math"/>
                  </a:rPr>
                  <a:t>↦0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(x) with the place </a:t>
                </a:r>
                <a:r>
                  <a:rPr lang="en-US" dirty="0" smtClean="0"/>
                  <a:t>x</a:t>
                </a:r>
                <a:r>
                  <a:rPr lang="en-US" dirty="0">
                    <a:latin typeface="Cambria Math"/>
                    <a:ea typeface="Cambria Math"/>
                  </a:rPr>
                  <a:t> ↦ </a:t>
                </a:r>
                <a:r>
                  <a:rPr lang="en-US" dirty="0" smtClean="0">
                    <a:latin typeface="Cambria Math"/>
                    <a:ea typeface="Cambria Math"/>
                  </a:rPr>
                  <a:t>c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x)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places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form a “circle” in 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(x,y)).</a:t>
                </a:r>
              </a:p>
              <a:p>
                <a:r>
                  <a:rPr lang="en-US" dirty="0"/>
                  <a:t>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(x,y</a:t>
                </a:r>
                <a:r>
                  <a:rPr lang="en-US" dirty="0" smtClean="0"/>
                  <a:t>)) is a union of homeomorphic “fibers”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{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𝜑𝜖</m:t>
                    </m:r>
                  </m:oMath>
                </a14:m>
                <a:r>
                  <a:rPr lang="en-US" dirty="0"/>
                  <a:t>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(x,y</a:t>
                </a:r>
                <a:r>
                  <a:rPr lang="en-US" dirty="0" smtClean="0"/>
                  <a:t>)):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(x)=c}, one through each point of the circle.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2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/>
                          <m:t>M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≔</m:t>
                    </m:r>
                    <m:r>
                      <m:rPr>
                        <m:nor/>
                      </m:rPr>
                      <a:rPr lang="en-US" b="0" i="0" smtClean="0"/>
                      <m:t>M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 smtClean="0">
                    <a:latin typeface="Cambria Math"/>
                    <a:ea typeface="Cambria Math"/>
                  </a:rPr>
                  <a:t>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)) (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Brown (1972) analyzes all extensions of a complete discrete rank one valuation to a simple transcendental extension.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2608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066800"/>
            <a:ext cx="5167313" cy="303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0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represent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elements of M are in bijection with certain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82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182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82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82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182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182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82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82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182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182" b="0" i="1" smtClean="0">
                            <a:latin typeface="Cambria Math"/>
                          </a:rPr>
                          <m:t>0</m:t>
                        </m:r>
                        <m:r>
                          <a:rPr lang="en-US" sz="2182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182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182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182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i</m:t>
                    </m:r>
                  </m:oMath>
                </a14:m>
                <a:r>
                  <a:rPr lang="en-US" dirty="0" smtClean="0"/>
                  <a:t>s either a real number,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±∞</m:t>
                    </m:r>
                  </m:oMath>
                </a14:m>
                <a:r>
                  <a:rPr lang="en-US" dirty="0" smtClean="0"/>
                  <a:t>, or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for some rational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real number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positive integer,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build a legitimate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≔0,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≔−∞−1;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Repeat</a:t>
                </a:r>
              </a:p>
              <a:p>
                <a:pPr marL="6858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;</a:t>
                </a:r>
              </a:p>
              <a:p>
                <a:pPr marL="6858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ℚ ;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≔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+1;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(What if the loop is infinite? Coming!)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/>
                  <a:t>n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0	</a:t>
                </a:r>
                <a14:m>
                  <m:oMath xmlns:m="http://schemas.openxmlformats.org/officeDocument/2006/math">
                    <m:r>
                      <a:rPr lang="en-US" sz="2423" b="0" i="1" kern="120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ℤ</m:t>
                    </m:r>
                  </m:oMath>
                </a14:m>
                <a:r>
                  <a:rPr lang="en-US" dirty="0" smtClean="0"/>
                  <a:t>		2/3	17	3	2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1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1/3</m:t>
                    </m:r>
                  </m:oMath>
                </a14:m>
                <a:r>
                  <a:rPr lang="en-US" dirty="0" smtClean="0"/>
                  <a:t>		13/6	-2</a:t>
                </a:r>
                <a:r>
                  <a:rPr lang="el-GR" dirty="0" smtClean="0">
                    <a:latin typeface="Cambria Math"/>
                    <a:ea typeface="Cambria Math"/>
                  </a:rPr>
                  <a:t>π</a:t>
                </a:r>
                <a:r>
                  <a:rPr lang="en-US" dirty="0" smtClean="0">
                    <a:latin typeface="Cambria Math"/>
                    <a:ea typeface="Cambria Math"/>
                  </a:rPr>
                  <a:t>	2	13/3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2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∙1/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	0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3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∙1/6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The sequence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86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86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86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86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86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86" b="0" i="1" smtClean="0">
                                <a:latin typeface="Cambria Math"/>
                              </a:rPr>
                              <m:t>,17</m:t>
                            </m:r>
                          </m:e>
                        </m:d>
                        <m:r>
                          <a:rPr lang="en-US" sz="2686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686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86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86" b="0" i="1" smtClean="0">
                                    <a:latin typeface="Cambria Math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en-US" sz="2686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686" b="0" i="1" smtClean="0">
                                <a:latin typeface="Cambria Math"/>
                              </a:rPr>
                              <m:t>,−2</m:t>
                            </m:r>
                            <m:r>
                              <m:rPr>
                                <m:nor/>
                              </m:rPr>
                              <a:rPr lang="el-GR" sz="2686" dirty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d>
                        <m:r>
                          <a:rPr lang="en-US" sz="2686" b="0" i="1" dirty="0" smtClean="0">
                            <a:latin typeface="Cambria Math"/>
                            <a:ea typeface="Cambria Math"/>
                          </a:rPr>
                          <m:t>,(</m:t>
                        </m:r>
                        <m:sSup>
                          <m:sSupPr>
                            <m:ctrlPr>
                              <a:rPr lang="en-US" sz="2686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86" i="1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2686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2686" b="0" i="1" smtClean="0">
                            <a:latin typeface="Cambria Math"/>
                          </a:rPr>
                          <m:t>,0)</m:t>
                        </m:r>
                      </m:e>
                    </m:d>
                  </m:oMath>
                </a14:m>
                <a:r>
                  <a:rPr lang="en-US" sz="2686" dirty="0" smtClean="0"/>
                  <a:t> </a:t>
                </a:r>
                <a:r>
                  <a:rPr lang="en-US" sz="2200" dirty="0" smtClean="0"/>
                  <a:t>corresponds 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to a place with value group               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∙1/6</m:t>
                    </m:r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686" dirty="0" smtClean="0"/>
                  <a:t>  (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∙1/6</m:t>
                    </m:r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)</a:t>
                </a:r>
                <a:endParaRPr lang="en-US" sz="2686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7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length sequences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for all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then we set the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=∞.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r>
                  <a:rPr lang="en-US" dirty="0" smtClean="0">
                    <a:ea typeface="Cambria Math"/>
                  </a:rPr>
                  <a:t>In both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ℤ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68580" indent="0">
                  <a:buNone/>
                </a:pPr>
                <a:endParaRPr lang="en-US" sz="254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23590</TotalTime>
  <Words>1101</Words>
  <Application>Microsoft Office PowerPoint</Application>
  <PresentationFormat>On-screen Show (4:3)</PresentationFormat>
  <Paragraphs>111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The Space of Real Places of ℝ(x,y)</vt:lpstr>
      <vt:lpstr>The Space M(ℝ(x,y))</vt:lpstr>
      <vt:lpstr>Our results: </vt:lpstr>
      <vt:lpstr>Method</vt:lpstr>
      <vt:lpstr>PowerPoint Presentation</vt:lpstr>
      <vt:lpstr>How to represent M</vt:lpstr>
      <vt:lpstr>How to build a legitimate sequence</vt:lpstr>
      <vt:lpstr>Example</vt:lpstr>
      <vt:lpstr>Infinite length sequences </vt:lpstr>
      <vt:lpstr>How to picture M</vt:lpstr>
      <vt:lpstr>PowerPoint Presentation</vt:lpstr>
      <vt:lpstr>PowerPoint Presentation</vt:lpstr>
      <vt:lpstr>The sequence ⟨(2/3,17),(13/6,-2"π" ),(5^+,0)⟩ </vt:lpstr>
      <vt:lpstr>The points of M </vt:lpstr>
      <vt:lpstr>Path connectedness </vt:lpstr>
      <vt:lpstr>PowerPoint Presentation</vt:lpstr>
      <vt:lpstr>PowerPoint Presentation</vt:lpstr>
      <vt:lpstr>PowerPoint Presentation</vt:lpstr>
      <vt:lpstr>Density</vt:lpstr>
      <vt:lpstr>Self-similarity </vt:lpstr>
      <vt:lpstr>PowerPoint Presentation</vt:lpstr>
      <vt:lpstr>The bijection can be established via “strict systems”</vt:lpstr>
    </vt:vector>
  </TitlesOfParts>
  <Company>Soka University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 of Real Places of ℝ(x,y)</dc:title>
  <dc:creator>Jonathan Merzel</dc:creator>
  <cp:lastModifiedBy>Jonathan Merzel</cp:lastModifiedBy>
  <cp:revision>38</cp:revision>
  <dcterms:created xsi:type="dcterms:W3CDTF">2015-10-16T21:00:24Z</dcterms:created>
  <dcterms:modified xsi:type="dcterms:W3CDTF">2015-11-14T14:25:08Z</dcterms:modified>
</cp:coreProperties>
</file>